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14"/>
  </p:notesMasterIdLst>
  <p:sldIdLst>
    <p:sldId id="256" r:id="rId2"/>
    <p:sldId id="257" r:id="rId3"/>
    <p:sldId id="267" r:id="rId4"/>
    <p:sldId id="260" r:id="rId5"/>
    <p:sldId id="265" r:id="rId6"/>
    <p:sldId id="258" r:id="rId7"/>
    <p:sldId id="259" r:id="rId8"/>
    <p:sldId id="261" r:id="rId9"/>
    <p:sldId id="268" r:id="rId10"/>
    <p:sldId id="263" r:id="rId11"/>
    <p:sldId id="264"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57" autoAdjust="0"/>
    <p:restoredTop sz="70603" autoAdjust="0"/>
  </p:normalViewPr>
  <p:slideViewPr>
    <p:cSldViewPr snapToGrid="0">
      <p:cViewPr varScale="1">
        <p:scale>
          <a:sx n="82" d="100"/>
          <a:sy n="82" d="100"/>
        </p:scale>
        <p:origin x="13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D6BA57-4384-4BFA-93C8-2939D0249B2E}" type="datetimeFigureOut">
              <a:rPr lang="en-NZ" smtClean="0"/>
              <a:t>28/10/2015</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A67183-5567-4490-9794-5A481AE57847}" type="slidenum">
              <a:rPr lang="en-NZ" smtClean="0"/>
              <a:t>‹#›</a:t>
            </a:fld>
            <a:endParaRPr lang="en-NZ"/>
          </a:p>
        </p:txBody>
      </p:sp>
    </p:spTree>
    <p:extLst>
      <p:ext uri="{BB962C8B-B14F-4D97-AF65-F5344CB8AC3E}">
        <p14:creationId xmlns:p14="http://schemas.microsoft.com/office/powerpoint/2010/main" val="702844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Hello, my name is Dannii,</a:t>
            </a:r>
            <a:r>
              <a:rPr lang="en-NZ" baseline="0" dirty="0" smtClean="0"/>
              <a:t> and I will talk to through the problem that my project is intended to solve and the solution I have begun implementing.  I will also present a live preview of my solution so far.  </a:t>
            </a:r>
            <a:endParaRPr lang="en-GB" dirty="0"/>
          </a:p>
        </p:txBody>
      </p:sp>
      <p:sp>
        <p:nvSpPr>
          <p:cNvPr id="4" name="Slide Number Placeholder 3"/>
          <p:cNvSpPr>
            <a:spLocks noGrp="1"/>
          </p:cNvSpPr>
          <p:nvPr>
            <p:ph type="sldNum" sz="quarter" idx="10"/>
          </p:nvPr>
        </p:nvSpPr>
        <p:spPr/>
        <p:txBody>
          <a:bodyPr/>
          <a:lstStyle/>
          <a:p>
            <a:fld id="{76A67183-5567-4490-9794-5A481AE57847}" type="slidenum">
              <a:rPr lang="en-NZ" smtClean="0"/>
              <a:t>1</a:t>
            </a:fld>
            <a:endParaRPr lang="en-NZ"/>
          </a:p>
        </p:txBody>
      </p:sp>
    </p:spTree>
    <p:extLst>
      <p:ext uri="{BB962C8B-B14F-4D97-AF65-F5344CB8AC3E}">
        <p14:creationId xmlns:p14="http://schemas.microsoft.com/office/powerpoint/2010/main" val="399973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So now I will take you</a:t>
            </a:r>
            <a:r>
              <a:rPr lang="en-NZ" baseline="0" dirty="0" smtClean="0"/>
              <a:t> through my site, and show you what I have implemented so far.</a:t>
            </a:r>
          </a:p>
          <a:p>
            <a:endParaRPr lang="en-NZ" baseline="0" dirty="0" smtClean="0"/>
          </a:p>
          <a:p>
            <a:r>
              <a:rPr lang="en-NZ" baseline="0" dirty="0" smtClean="0"/>
              <a:t>My solution represents the core functionality of the system.  It is connected to a local database that I designed the structure for.  Although, later in the year, I will be sent the real data to transfer this over to my database design.</a:t>
            </a:r>
            <a:endParaRPr lang="en-GB" dirty="0"/>
          </a:p>
        </p:txBody>
      </p:sp>
      <p:sp>
        <p:nvSpPr>
          <p:cNvPr id="4" name="Slide Number Placeholder 3"/>
          <p:cNvSpPr>
            <a:spLocks noGrp="1"/>
          </p:cNvSpPr>
          <p:nvPr>
            <p:ph type="sldNum" sz="quarter" idx="10"/>
          </p:nvPr>
        </p:nvSpPr>
        <p:spPr/>
        <p:txBody>
          <a:bodyPr/>
          <a:lstStyle/>
          <a:p>
            <a:fld id="{76A67183-5567-4490-9794-5A481AE57847}" type="slidenum">
              <a:rPr lang="en-NZ" smtClean="0"/>
              <a:t>10</a:t>
            </a:fld>
            <a:endParaRPr lang="en-NZ"/>
          </a:p>
        </p:txBody>
      </p:sp>
    </p:spTree>
    <p:extLst>
      <p:ext uri="{BB962C8B-B14F-4D97-AF65-F5344CB8AC3E}">
        <p14:creationId xmlns:p14="http://schemas.microsoft.com/office/powerpoint/2010/main" val="2546168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In terms of my plans for this</a:t>
            </a:r>
            <a:r>
              <a:rPr lang="en-NZ" baseline="0" dirty="0" smtClean="0"/>
              <a:t> semester, I need to continue implementing a few of the core functionality tasks.  </a:t>
            </a:r>
            <a:r>
              <a:rPr lang="en-NZ" dirty="0" smtClean="0"/>
              <a:t>There was a couple</a:t>
            </a:r>
            <a:r>
              <a:rPr lang="en-NZ" baseline="0" dirty="0" smtClean="0"/>
              <a:t> of things I mentioned I would do as I went through the site.  But these here are the main tasks, adding an action and data validation which are small tasks that I have begun implementing.  As well as the ability to log into the system as a user.</a:t>
            </a:r>
            <a:endParaRPr lang="en-GB" dirty="0"/>
          </a:p>
        </p:txBody>
      </p:sp>
      <p:sp>
        <p:nvSpPr>
          <p:cNvPr id="4" name="Slide Number Placeholder 3"/>
          <p:cNvSpPr>
            <a:spLocks noGrp="1"/>
          </p:cNvSpPr>
          <p:nvPr>
            <p:ph type="sldNum" sz="quarter" idx="10"/>
          </p:nvPr>
        </p:nvSpPr>
        <p:spPr/>
        <p:txBody>
          <a:bodyPr/>
          <a:lstStyle/>
          <a:p>
            <a:fld id="{76A67183-5567-4490-9794-5A481AE57847}" type="slidenum">
              <a:rPr lang="en-NZ" smtClean="0"/>
              <a:t>11</a:t>
            </a:fld>
            <a:endParaRPr lang="en-NZ"/>
          </a:p>
        </p:txBody>
      </p:sp>
    </p:spTree>
    <p:extLst>
      <p:ext uri="{BB962C8B-B14F-4D97-AF65-F5344CB8AC3E}">
        <p14:creationId xmlns:p14="http://schemas.microsoft.com/office/powerpoint/2010/main" val="24975850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A67183-5567-4490-9794-5A481AE57847}" type="slidenum">
              <a:rPr lang="en-NZ" smtClean="0"/>
              <a:t>12</a:t>
            </a:fld>
            <a:endParaRPr lang="en-NZ"/>
          </a:p>
        </p:txBody>
      </p:sp>
    </p:spTree>
    <p:extLst>
      <p:ext uri="{BB962C8B-B14F-4D97-AF65-F5344CB8AC3E}">
        <p14:creationId xmlns:p14="http://schemas.microsoft.com/office/powerpoint/2010/main" val="1338369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My</a:t>
            </a:r>
            <a:r>
              <a:rPr lang="en-NZ" baseline="0" dirty="0" smtClean="0"/>
              <a:t> project is for the company Opus international consultancy and this is an established company in 5 countries and employees over 3000 staff.  They specialise in consultancy in many areas including buildings, transport and water.  </a:t>
            </a:r>
          </a:p>
          <a:p>
            <a:endParaRPr lang="en-NZ"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NZ" dirty="0" smtClean="0"/>
              <a:t>The</a:t>
            </a:r>
            <a:r>
              <a:rPr lang="en-NZ" baseline="0" dirty="0" smtClean="0"/>
              <a:t> project that I am working on is known as </a:t>
            </a:r>
            <a:r>
              <a:rPr lang="en-NZ" baseline="0" dirty="0" err="1" smtClean="0"/>
              <a:t>OpusCOMMS</a:t>
            </a:r>
            <a:r>
              <a:rPr lang="en-NZ" baseline="0" dirty="0" smtClean="0"/>
              <a:t>, it is a communication site used for job logging and managing projects among both internal Opus staff and external contractors of Opus.  Projects are broken down into tasks, which are assigned to employees to be completed.  All this information needs to be managed and maintained.  </a:t>
            </a:r>
          </a:p>
        </p:txBody>
      </p:sp>
      <p:sp>
        <p:nvSpPr>
          <p:cNvPr id="4" name="Slide Number Placeholder 3"/>
          <p:cNvSpPr>
            <a:spLocks noGrp="1"/>
          </p:cNvSpPr>
          <p:nvPr>
            <p:ph type="sldNum" sz="quarter" idx="10"/>
          </p:nvPr>
        </p:nvSpPr>
        <p:spPr/>
        <p:txBody>
          <a:bodyPr/>
          <a:lstStyle/>
          <a:p>
            <a:fld id="{76A67183-5567-4490-9794-5A481AE57847}" type="slidenum">
              <a:rPr lang="en-NZ" smtClean="0"/>
              <a:t>2</a:t>
            </a:fld>
            <a:endParaRPr lang="en-NZ"/>
          </a:p>
        </p:txBody>
      </p:sp>
    </p:spTree>
    <p:extLst>
      <p:ext uri="{BB962C8B-B14F-4D97-AF65-F5344CB8AC3E}">
        <p14:creationId xmlns:p14="http://schemas.microsoft.com/office/powerpoint/2010/main" val="1042049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NZ" baseline="0" dirty="0" smtClean="0"/>
              <a:t>Currently, there is an </a:t>
            </a:r>
            <a:r>
              <a:rPr lang="en-NZ" baseline="0" dirty="0" err="1" smtClean="0"/>
              <a:t>OpusCOMMS</a:t>
            </a:r>
            <a:r>
              <a:rPr lang="en-NZ" baseline="0" dirty="0" smtClean="0"/>
              <a:t> system that is used to manage Opus projects.  There is different site for internal Opus staff and external contractors.  The system is not fit for use across all the different areas that Opus offers consultancy for.  There have been complaints from the contractors who use the site.  Both internal and external sites have low levels of user experience.  Since the creation of the </a:t>
            </a:r>
            <a:r>
              <a:rPr lang="en-NZ" baseline="0" dirty="0" err="1" smtClean="0"/>
              <a:t>OpusComms</a:t>
            </a:r>
            <a:r>
              <a:rPr lang="en-NZ" baseline="0" dirty="0" smtClean="0"/>
              <a:t> site, all the software team that worked on the project have since left Opus, so the existing system has not been maintained over time.</a:t>
            </a:r>
          </a:p>
          <a:p>
            <a:pPr algn="l"/>
            <a:endParaRPr lang="en-NZ"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NZ" baseline="0" dirty="0" smtClean="0"/>
              <a:t>During my time working on the project, there has been a strong emphasis on increasing user experience and making the system user friendly.  To better understand the issues around user experience with the current system </a:t>
            </a:r>
            <a:r>
              <a:rPr lang="en-NZ" dirty="0" smtClean="0"/>
              <a:t>I had the</a:t>
            </a:r>
            <a:r>
              <a:rPr lang="en-NZ" baseline="0" dirty="0" smtClean="0"/>
              <a:t> privilege of being able to send a questionnaire to current users of the existing </a:t>
            </a:r>
            <a:r>
              <a:rPr lang="en-NZ" baseline="0" dirty="0" err="1" smtClean="0"/>
              <a:t>OpusCOMMS</a:t>
            </a:r>
            <a:r>
              <a:rPr lang="en-NZ" baseline="0" dirty="0" smtClean="0"/>
              <a:t> system to obtain their feedback.  This feedback has enabled me to come up with some of the goals of a new system.</a:t>
            </a:r>
          </a:p>
          <a:p>
            <a:endParaRPr lang="en-NZ" baseline="0" dirty="0" smtClean="0"/>
          </a:p>
          <a:p>
            <a:endParaRPr lang="en-NZ" dirty="0" smtClean="0"/>
          </a:p>
          <a:p>
            <a:pPr algn="l"/>
            <a:endParaRPr lang="en-NZ" baseline="0" dirty="0" smtClean="0"/>
          </a:p>
          <a:p>
            <a:pPr algn="l"/>
            <a:endParaRPr lang="en-NZ" baseline="0" dirty="0" smtClean="0"/>
          </a:p>
        </p:txBody>
      </p:sp>
      <p:sp>
        <p:nvSpPr>
          <p:cNvPr id="4" name="Slide Number Placeholder 3"/>
          <p:cNvSpPr>
            <a:spLocks noGrp="1"/>
          </p:cNvSpPr>
          <p:nvPr>
            <p:ph type="sldNum" sz="quarter" idx="10"/>
          </p:nvPr>
        </p:nvSpPr>
        <p:spPr/>
        <p:txBody>
          <a:bodyPr/>
          <a:lstStyle/>
          <a:p>
            <a:fld id="{76A67183-5567-4490-9794-5A481AE57847}" type="slidenum">
              <a:rPr lang="en-NZ" smtClean="0"/>
              <a:t>3</a:t>
            </a:fld>
            <a:endParaRPr lang="en-NZ"/>
          </a:p>
        </p:txBody>
      </p:sp>
    </p:spTree>
    <p:extLst>
      <p:ext uri="{BB962C8B-B14F-4D97-AF65-F5344CB8AC3E}">
        <p14:creationId xmlns:p14="http://schemas.microsoft.com/office/powerpoint/2010/main" val="583760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NZ" dirty="0"/>
          </a:p>
        </p:txBody>
      </p:sp>
      <p:sp>
        <p:nvSpPr>
          <p:cNvPr id="4" name="Slide Number Placeholder 3"/>
          <p:cNvSpPr>
            <a:spLocks noGrp="1"/>
          </p:cNvSpPr>
          <p:nvPr>
            <p:ph type="sldNum" sz="quarter" idx="10"/>
          </p:nvPr>
        </p:nvSpPr>
        <p:spPr/>
        <p:txBody>
          <a:bodyPr/>
          <a:lstStyle/>
          <a:p>
            <a:fld id="{76A67183-5567-4490-9794-5A481AE57847}" type="slidenum">
              <a:rPr lang="en-NZ" smtClean="0"/>
              <a:t>4</a:t>
            </a:fld>
            <a:endParaRPr lang="en-NZ"/>
          </a:p>
        </p:txBody>
      </p:sp>
    </p:spTree>
    <p:extLst>
      <p:ext uri="{BB962C8B-B14F-4D97-AF65-F5344CB8AC3E}">
        <p14:creationId xmlns:p14="http://schemas.microsoft.com/office/powerpoint/2010/main" val="3933341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As</a:t>
            </a:r>
            <a:r>
              <a:rPr lang="en-NZ" baseline="0" dirty="0" smtClean="0"/>
              <a:t> part of my questionnaire to existing users, the final question I asked them to describe their overall experience with the use of </a:t>
            </a:r>
            <a:r>
              <a:rPr lang="en-NZ" baseline="0" dirty="0" err="1" smtClean="0"/>
              <a:t>OpusCOMMS</a:t>
            </a:r>
            <a:r>
              <a:rPr lang="en-NZ" baseline="0" dirty="0" smtClean="0"/>
              <a:t> to gain an understanding about the enjoyment levels of the system.  And here are some of the quotes taken from the answers of these questions.  </a:t>
            </a:r>
          </a:p>
          <a:p>
            <a:endParaRPr lang="en-NZ" baseline="0" dirty="0" smtClean="0"/>
          </a:p>
          <a:p>
            <a:r>
              <a:rPr lang="en-NZ" baseline="0" dirty="0" smtClean="0"/>
              <a:t>So the overall experience with the system is negative.  One person even said it was frustrating.  So one of my goals, is I really want to turn these experiences around and ideally, if I was to ask the same question at the end of the project, I would want positive overall experiences. </a:t>
            </a:r>
          </a:p>
        </p:txBody>
      </p:sp>
      <p:sp>
        <p:nvSpPr>
          <p:cNvPr id="4" name="Slide Number Placeholder 3"/>
          <p:cNvSpPr>
            <a:spLocks noGrp="1"/>
          </p:cNvSpPr>
          <p:nvPr>
            <p:ph type="sldNum" sz="quarter" idx="10"/>
          </p:nvPr>
        </p:nvSpPr>
        <p:spPr/>
        <p:txBody>
          <a:bodyPr/>
          <a:lstStyle/>
          <a:p>
            <a:fld id="{76A67183-5567-4490-9794-5A481AE57847}" type="slidenum">
              <a:rPr lang="en-NZ" smtClean="0"/>
              <a:t>5</a:t>
            </a:fld>
            <a:endParaRPr lang="en-NZ"/>
          </a:p>
        </p:txBody>
      </p:sp>
    </p:spTree>
    <p:extLst>
      <p:ext uri="{BB962C8B-B14F-4D97-AF65-F5344CB8AC3E}">
        <p14:creationId xmlns:p14="http://schemas.microsoft.com/office/powerpoint/2010/main" val="2087619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To summarise, the goals</a:t>
            </a:r>
            <a:r>
              <a:rPr lang="en-NZ" baseline="0" dirty="0" smtClean="0"/>
              <a:t> of my project, is a big emphasis on understanding user experience and creating a simplistic, intuitive process of use of the new system.  I also need to create a site that is appropriate for both internal and external users, to bridge that gap of previous separation.  This will make the system easier to maintain and more manageable.  And the system must be flexible across all the different industries that Opus operates in, for example, applicable to both the transport industry and water industry.  </a:t>
            </a:r>
            <a:endParaRPr lang="en-GB" dirty="0"/>
          </a:p>
        </p:txBody>
      </p:sp>
      <p:sp>
        <p:nvSpPr>
          <p:cNvPr id="4" name="Slide Number Placeholder 3"/>
          <p:cNvSpPr>
            <a:spLocks noGrp="1"/>
          </p:cNvSpPr>
          <p:nvPr>
            <p:ph type="sldNum" sz="quarter" idx="10"/>
          </p:nvPr>
        </p:nvSpPr>
        <p:spPr/>
        <p:txBody>
          <a:bodyPr/>
          <a:lstStyle/>
          <a:p>
            <a:fld id="{76A67183-5567-4490-9794-5A481AE57847}" type="slidenum">
              <a:rPr lang="en-NZ" smtClean="0"/>
              <a:t>6</a:t>
            </a:fld>
            <a:endParaRPr lang="en-NZ"/>
          </a:p>
        </p:txBody>
      </p:sp>
    </p:spTree>
    <p:extLst>
      <p:ext uri="{BB962C8B-B14F-4D97-AF65-F5344CB8AC3E}">
        <p14:creationId xmlns:p14="http://schemas.microsoft.com/office/powerpoint/2010/main" val="1469084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My</a:t>
            </a:r>
            <a:r>
              <a:rPr lang="en-NZ" baseline="0" dirty="0" smtClean="0"/>
              <a:t> project goals</a:t>
            </a:r>
            <a:r>
              <a:rPr lang="en-NZ" dirty="0" smtClean="0"/>
              <a:t> have</a:t>
            </a:r>
            <a:r>
              <a:rPr lang="en-NZ" baseline="0" dirty="0" smtClean="0"/>
              <a:t> been split into high priority tasks and lower priority tasks.  The high priority tasks are those that need to be completed to ensure the system completes the core functionality of what it required for the site.  </a:t>
            </a:r>
          </a:p>
          <a:p>
            <a:endParaRPr lang="en-NZ" baseline="0" dirty="0" smtClean="0"/>
          </a:p>
          <a:p>
            <a:endParaRPr lang="en-NZ" dirty="0"/>
          </a:p>
        </p:txBody>
      </p:sp>
      <p:sp>
        <p:nvSpPr>
          <p:cNvPr id="4" name="Slide Number Placeholder 3"/>
          <p:cNvSpPr>
            <a:spLocks noGrp="1"/>
          </p:cNvSpPr>
          <p:nvPr>
            <p:ph type="sldNum" sz="quarter" idx="10"/>
          </p:nvPr>
        </p:nvSpPr>
        <p:spPr/>
        <p:txBody>
          <a:bodyPr/>
          <a:lstStyle/>
          <a:p>
            <a:fld id="{76A67183-5567-4490-9794-5A481AE57847}" type="slidenum">
              <a:rPr lang="en-NZ" smtClean="0"/>
              <a:t>7</a:t>
            </a:fld>
            <a:endParaRPr lang="en-NZ"/>
          </a:p>
        </p:txBody>
      </p:sp>
    </p:spTree>
    <p:extLst>
      <p:ext uri="{BB962C8B-B14F-4D97-AF65-F5344CB8AC3E}">
        <p14:creationId xmlns:p14="http://schemas.microsoft.com/office/powerpoint/2010/main" val="15333555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6A67183-5567-4490-9794-5A481AE57847}" type="slidenum">
              <a:rPr lang="en-NZ" smtClean="0"/>
              <a:t>8</a:t>
            </a:fld>
            <a:endParaRPr lang="en-NZ"/>
          </a:p>
        </p:txBody>
      </p:sp>
    </p:spTree>
    <p:extLst>
      <p:ext uri="{BB962C8B-B14F-4D97-AF65-F5344CB8AC3E}">
        <p14:creationId xmlns:p14="http://schemas.microsoft.com/office/powerpoint/2010/main" val="2415147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The</a:t>
            </a:r>
            <a:r>
              <a:rPr lang="en-NZ" baseline="0" dirty="0" smtClean="0"/>
              <a:t> existing system is on the left, and my design of the site is on the right.  I designed the page with the intention of incorporating some of the Opus brand, by using their colour scheme and using their website for inspiration.  Their website embraces the use of a powerful red and compliments it with greys.  The current system does not embrace the Opus brand, and I aimed to capture the Opus brand with my solution.  Last week, during the holidays, I was emailed Opus’s brand booklet, which basically explains how their brand should be represented on websites and on paper, so I may reconsider some of the layouts I have used after going through the report in more detail.  On this particular page, which on the existing site is the homepage, a user compared it to a spreadsheet and I felt it wasn’t very aesthetically pleasing or user friendly as all the information is displayed in a table, which can be overwhelming.  So I wanted to stay away from this type of spreadsheet layout.  In my layout, I have implemented progressive disclosure, which I will show you a live demo of shortly, so users can only have more information about the communication that they area interested in.  </a:t>
            </a:r>
            <a:endParaRPr lang="en-GB" dirty="0"/>
          </a:p>
        </p:txBody>
      </p:sp>
      <p:sp>
        <p:nvSpPr>
          <p:cNvPr id="4" name="Slide Number Placeholder 3"/>
          <p:cNvSpPr>
            <a:spLocks noGrp="1"/>
          </p:cNvSpPr>
          <p:nvPr>
            <p:ph type="sldNum" sz="quarter" idx="10"/>
          </p:nvPr>
        </p:nvSpPr>
        <p:spPr/>
        <p:txBody>
          <a:bodyPr/>
          <a:lstStyle/>
          <a:p>
            <a:fld id="{76A67183-5567-4490-9794-5A481AE57847}" type="slidenum">
              <a:rPr lang="en-NZ" smtClean="0"/>
              <a:t>9</a:t>
            </a:fld>
            <a:endParaRPr lang="en-NZ"/>
          </a:p>
        </p:txBody>
      </p:sp>
    </p:spTree>
    <p:extLst>
      <p:ext uri="{BB962C8B-B14F-4D97-AF65-F5344CB8AC3E}">
        <p14:creationId xmlns:p14="http://schemas.microsoft.com/office/powerpoint/2010/main" val="1359269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noAutofit/>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D0B8171-3ED0-4F75-891C-51E12C5A03EC}" type="datetimeFigureOut">
              <a:rPr lang="en-NZ" smtClean="0"/>
              <a:t>28/10/2015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398867717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0B8171-3ED0-4F75-891C-51E12C5A03EC}" type="datetimeFigureOut">
              <a:rPr lang="en-NZ" smtClean="0"/>
              <a:t>28/10/2015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3733835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5D0B8171-3ED0-4F75-891C-51E12C5A03EC}" type="datetimeFigureOut">
              <a:rPr lang="en-NZ" smtClean="0"/>
              <a:t>28/10/2015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1015737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5D0B8171-3ED0-4F75-891C-51E12C5A03EC}" type="datetimeFigureOut">
              <a:rPr lang="en-NZ" smtClean="0"/>
              <a:t>28/10/2015</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37484340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D0B8171-3ED0-4F75-891C-51E12C5A03EC}" type="datetimeFigureOut">
              <a:rPr lang="en-NZ" smtClean="0"/>
              <a:t>28/10/2015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21542295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D0B8171-3ED0-4F75-891C-51E12C5A03EC}" type="datetimeFigureOut">
              <a:rPr lang="en-NZ" smtClean="0"/>
              <a:t>28/10/2015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3650651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lvl1pPr>
              <a:defRPr sz="3200"/>
            </a:lvl1pPr>
            <a:lvl2pPr>
              <a:defRPr sz="28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D0B8171-3ED0-4F75-891C-51E12C5A03EC}" type="datetimeFigureOut">
              <a:rPr lang="en-NZ" smtClean="0"/>
              <a:t>28/10/2015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290414852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0B8171-3ED0-4F75-891C-51E12C5A03EC}" type="datetimeFigureOut">
              <a:rPr lang="en-NZ" smtClean="0"/>
              <a:t>28/10/2015</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100220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D0B8171-3ED0-4F75-891C-51E12C5A03EC}" type="datetimeFigureOut">
              <a:rPr lang="en-NZ" smtClean="0"/>
              <a:t>28/10/2015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323862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D0B8171-3ED0-4F75-891C-51E12C5A03EC}" type="datetimeFigureOut">
              <a:rPr lang="en-NZ" smtClean="0"/>
              <a:t>28/10/2015</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1729313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D0B8171-3ED0-4F75-891C-51E12C5A03EC}" type="datetimeFigureOut">
              <a:rPr lang="en-NZ" smtClean="0"/>
              <a:t>28/10/2015</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2525039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0B8171-3ED0-4F75-891C-51E12C5A03EC}" type="datetimeFigureOut">
              <a:rPr lang="en-NZ" smtClean="0"/>
              <a:t>28/10/2015</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1879879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0B8171-3ED0-4F75-891C-51E12C5A03EC}" type="datetimeFigureOut">
              <a:rPr lang="en-NZ" smtClean="0"/>
              <a:t>28/10/2015</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3634777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5D0B8171-3ED0-4F75-891C-51E12C5A03EC}" type="datetimeFigureOut">
              <a:rPr lang="en-NZ" smtClean="0"/>
              <a:t>28/10/2015</a:t>
            </a:fld>
            <a:endParaRPr lang="en-NZ"/>
          </a:p>
        </p:txBody>
      </p:sp>
      <p:sp>
        <p:nvSpPr>
          <p:cNvPr id="6" name="Footer Placeholder 5"/>
          <p:cNvSpPr>
            <a:spLocks noGrp="1"/>
          </p:cNvSpPr>
          <p:nvPr>
            <p:ph type="ftr" sz="quarter" idx="11"/>
          </p:nvPr>
        </p:nvSpPr>
        <p:spPr>
          <a:xfrm>
            <a:off x="590396" y="6041362"/>
            <a:ext cx="3295413" cy="365125"/>
          </a:xfrm>
        </p:spPr>
        <p:txBody>
          <a:bodyPr/>
          <a:lstStyle/>
          <a:p>
            <a:endParaRPr lang="en-NZ"/>
          </a:p>
        </p:txBody>
      </p:sp>
      <p:sp>
        <p:nvSpPr>
          <p:cNvPr id="7" name="Slide Number Placeholder 6"/>
          <p:cNvSpPr>
            <a:spLocks noGrp="1"/>
          </p:cNvSpPr>
          <p:nvPr>
            <p:ph type="sldNum" sz="quarter" idx="12"/>
          </p:nvPr>
        </p:nvSpPr>
        <p:spPr>
          <a:xfrm>
            <a:off x="4862689" y="5915888"/>
            <a:ext cx="1062155" cy="490599"/>
          </a:xfrm>
        </p:spPr>
        <p:txBody>
          <a:bodyPr/>
          <a:lstStyle/>
          <a:p>
            <a:fld id="{FFF19D0C-E526-411C-A5EB-D2FC5E9C6E27}" type="slidenum">
              <a:rPr lang="en-NZ" smtClean="0"/>
              <a:t>‹#›</a:t>
            </a:fld>
            <a:endParaRPr lang="en-NZ"/>
          </a:p>
        </p:txBody>
      </p:sp>
    </p:spTree>
    <p:extLst>
      <p:ext uri="{BB962C8B-B14F-4D97-AF65-F5344CB8AC3E}">
        <p14:creationId xmlns:p14="http://schemas.microsoft.com/office/powerpoint/2010/main" val="3911680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NZ"/>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5D0B8171-3ED0-4F75-891C-51E12C5A03EC}" type="datetimeFigureOut">
              <a:rPr lang="en-NZ" smtClean="0"/>
              <a:t>28/10/2015</a:t>
            </a:fld>
            <a:endParaRPr lang="en-NZ"/>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FFF19D0C-E526-411C-A5EB-D2FC5E9C6E27}" type="slidenum">
              <a:rPr lang="en-NZ" smtClean="0"/>
              <a:t>‹#›</a:t>
            </a:fld>
            <a:endParaRPr lang="en-NZ"/>
          </a:p>
        </p:txBody>
      </p:sp>
    </p:spTree>
    <p:extLst>
      <p:ext uri="{BB962C8B-B14F-4D97-AF65-F5344CB8AC3E}">
        <p14:creationId xmlns:p14="http://schemas.microsoft.com/office/powerpoint/2010/main" val="4073133628"/>
      </p:ext>
    </p:extLst>
  </p:cSld>
  <p:clrMap bg1="dk1" tx1="lt1" bg2="dk2" tx2="lt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NZ" dirty="0" smtClean="0"/>
              <a:t>OpusCOMMS</a:t>
            </a:r>
            <a:endParaRPr lang="en-NZ" dirty="0"/>
          </a:p>
        </p:txBody>
      </p:sp>
      <p:sp>
        <p:nvSpPr>
          <p:cNvPr id="3" name="Subtitle 2"/>
          <p:cNvSpPr>
            <a:spLocks noGrp="1"/>
          </p:cNvSpPr>
          <p:nvPr>
            <p:ph type="subTitle" idx="1"/>
          </p:nvPr>
        </p:nvSpPr>
        <p:spPr/>
        <p:txBody>
          <a:bodyPr/>
          <a:lstStyle/>
          <a:p>
            <a:r>
              <a:rPr lang="en-NZ" dirty="0" smtClean="0"/>
              <a:t>Mid Year Seminar</a:t>
            </a:r>
            <a:endParaRPr lang="en-NZ" dirty="0"/>
          </a:p>
        </p:txBody>
      </p:sp>
    </p:spTree>
    <p:extLst>
      <p:ext uri="{BB962C8B-B14F-4D97-AF65-F5344CB8AC3E}">
        <p14:creationId xmlns:p14="http://schemas.microsoft.com/office/powerpoint/2010/main" val="42075634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NZ" dirty="0" smtClean="0"/>
              <a:t>Live Demo</a:t>
            </a:r>
            <a:endParaRPr lang="en-NZ" dirty="0"/>
          </a:p>
        </p:txBody>
      </p:sp>
    </p:spTree>
    <p:extLst>
      <p:ext uri="{BB962C8B-B14F-4D97-AF65-F5344CB8AC3E}">
        <p14:creationId xmlns:p14="http://schemas.microsoft.com/office/powerpoint/2010/main" val="12510015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NZ" dirty="0" smtClean="0"/>
              <a:t>Semester Two Plans</a:t>
            </a:r>
            <a:endParaRPr lang="en-NZ" dirty="0"/>
          </a:p>
        </p:txBody>
      </p:sp>
      <p:sp>
        <p:nvSpPr>
          <p:cNvPr id="5" name="Content Placeholder 4"/>
          <p:cNvSpPr>
            <a:spLocks noGrp="1"/>
          </p:cNvSpPr>
          <p:nvPr>
            <p:ph idx="1"/>
          </p:nvPr>
        </p:nvSpPr>
        <p:spPr/>
        <p:txBody>
          <a:bodyPr/>
          <a:lstStyle/>
          <a:p>
            <a:r>
              <a:rPr lang="en-NZ" dirty="0" smtClean="0"/>
              <a:t>Add </a:t>
            </a:r>
            <a:r>
              <a:rPr lang="en-NZ" dirty="0"/>
              <a:t>an action against a </a:t>
            </a:r>
            <a:r>
              <a:rPr lang="en-NZ" dirty="0" smtClean="0"/>
              <a:t>communication</a:t>
            </a:r>
          </a:p>
          <a:p>
            <a:r>
              <a:rPr lang="en-NZ" dirty="0" smtClean="0"/>
              <a:t>Data validation</a:t>
            </a:r>
            <a:endParaRPr lang="en-NZ" dirty="0"/>
          </a:p>
          <a:p>
            <a:r>
              <a:rPr lang="en-NZ" dirty="0"/>
              <a:t>Log into the </a:t>
            </a:r>
            <a:r>
              <a:rPr lang="en-NZ" dirty="0" smtClean="0"/>
              <a:t>system</a:t>
            </a:r>
          </a:p>
          <a:p>
            <a:r>
              <a:rPr lang="en-NZ" dirty="0" smtClean="0"/>
              <a:t>Contact management</a:t>
            </a:r>
            <a:endParaRPr lang="en-NZ" dirty="0" smtClean="0"/>
          </a:p>
        </p:txBody>
      </p:sp>
    </p:spTree>
    <p:extLst>
      <p:ext uri="{BB962C8B-B14F-4D97-AF65-F5344CB8AC3E}">
        <p14:creationId xmlns:p14="http://schemas.microsoft.com/office/powerpoint/2010/main" val="6553396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NZ" dirty="0" smtClean="0"/>
              <a:t>Any Questions?</a:t>
            </a:r>
            <a:endParaRPr lang="en-GB" dirty="0"/>
          </a:p>
        </p:txBody>
      </p:sp>
      <p:sp>
        <p:nvSpPr>
          <p:cNvPr id="5" name="Text Placeholder 4"/>
          <p:cNvSpPr>
            <a:spLocks noGrp="1"/>
          </p:cNvSpPr>
          <p:nvPr>
            <p:ph type="body" idx="1"/>
          </p:nvPr>
        </p:nvSpPr>
        <p:spPr/>
        <p:txBody>
          <a:bodyPr/>
          <a:lstStyle/>
          <a:p>
            <a:r>
              <a:rPr lang="en-NZ" dirty="0" smtClean="0"/>
              <a:t>Thank you!</a:t>
            </a:r>
            <a:endParaRPr lang="en-GB" dirty="0"/>
          </a:p>
        </p:txBody>
      </p:sp>
    </p:spTree>
    <p:extLst>
      <p:ext uri="{BB962C8B-B14F-4D97-AF65-F5344CB8AC3E}">
        <p14:creationId xmlns:p14="http://schemas.microsoft.com/office/powerpoint/2010/main" val="3098256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Company Overview</a:t>
            </a:r>
            <a:endParaRPr lang="en-NZ" dirty="0"/>
          </a:p>
        </p:txBody>
      </p:sp>
      <p:sp>
        <p:nvSpPr>
          <p:cNvPr id="3" name="Content Placeholder 2"/>
          <p:cNvSpPr>
            <a:spLocks noGrp="1"/>
          </p:cNvSpPr>
          <p:nvPr>
            <p:ph idx="1"/>
          </p:nvPr>
        </p:nvSpPr>
        <p:spPr/>
        <p:txBody>
          <a:bodyPr/>
          <a:lstStyle/>
          <a:p>
            <a:r>
              <a:rPr lang="en-NZ" dirty="0" smtClean="0"/>
              <a:t>Opus International Consultancy Ltd</a:t>
            </a:r>
          </a:p>
          <a:p>
            <a:r>
              <a:rPr lang="en-NZ" dirty="0" smtClean="0"/>
              <a:t>Implement a new OpusCOMMS system</a:t>
            </a:r>
          </a:p>
          <a:p>
            <a:pPr lvl="1"/>
            <a:r>
              <a:rPr lang="en-NZ" dirty="0" smtClean="0"/>
              <a:t>Communications and job-logging system</a:t>
            </a:r>
          </a:p>
          <a:p>
            <a:pPr lvl="1"/>
            <a:r>
              <a:rPr lang="en-NZ" dirty="0" smtClean="0"/>
              <a:t>External and internal employees</a:t>
            </a:r>
          </a:p>
          <a:p>
            <a:endParaRPr lang="en-NZ" dirty="0" smtClean="0"/>
          </a:p>
        </p:txBody>
      </p:sp>
    </p:spTree>
    <p:extLst>
      <p:ext uri="{BB962C8B-B14F-4D97-AF65-F5344CB8AC3E}">
        <p14:creationId xmlns:p14="http://schemas.microsoft.com/office/powerpoint/2010/main" val="17817923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Problem with existing </a:t>
            </a:r>
            <a:r>
              <a:rPr lang="en-NZ" dirty="0" err="1" smtClean="0"/>
              <a:t>OpusCOMMS</a:t>
            </a:r>
            <a:endParaRPr lang="en-GB" dirty="0"/>
          </a:p>
        </p:txBody>
      </p:sp>
      <p:sp>
        <p:nvSpPr>
          <p:cNvPr id="3" name="Content Placeholder 2"/>
          <p:cNvSpPr>
            <a:spLocks noGrp="1"/>
          </p:cNvSpPr>
          <p:nvPr>
            <p:ph idx="1"/>
          </p:nvPr>
        </p:nvSpPr>
        <p:spPr/>
        <p:txBody>
          <a:bodyPr/>
          <a:lstStyle/>
          <a:p>
            <a:r>
              <a:rPr lang="en-NZ" dirty="0" smtClean="0"/>
              <a:t>Different internal and external sites</a:t>
            </a:r>
          </a:p>
          <a:p>
            <a:r>
              <a:rPr lang="en-NZ" dirty="0" smtClean="0"/>
              <a:t>Inflexibility across industries</a:t>
            </a:r>
          </a:p>
          <a:p>
            <a:r>
              <a:rPr lang="en-NZ" dirty="0" smtClean="0"/>
              <a:t>Complaints</a:t>
            </a:r>
          </a:p>
          <a:p>
            <a:r>
              <a:rPr lang="en-NZ" dirty="0" smtClean="0"/>
              <a:t>Low levels of user experience</a:t>
            </a:r>
          </a:p>
          <a:p>
            <a:endParaRPr lang="en-GB" dirty="0"/>
          </a:p>
        </p:txBody>
      </p:sp>
    </p:spTree>
    <p:extLst>
      <p:ext uri="{BB962C8B-B14F-4D97-AF65-F5344CB8AC3E}">
        <p14:creationId xmlns:p14="http://schemas.microsoft.com/office/powerpoint/2010/main" val="3751284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User Feedback</a:t>
            </a:r>
            <a:endParaRPr lang="en-NZ" dirty="0"/>
          </a:p>
        </p:txBody>
      </p:sp>
      <p:sp>
        <p:nvSpPr>
          <p:cNvPr id="3" name="Content Placeholder 2"/>
          <p:cNvSpPr>
            <a:spLocks noGrp="1"/>
          </p:cNvSpPr>
          <p:nvPr>
            <p:ph idx="1"/>
          </p:nvPr>
        </p:nvSpPr>
        <p:spPr/>
        <p:txBody>
          <a:bodyPr>
            <a:normAutofit fontScale="92500" lnSpcReduction="20000"/>
          </a:bodyPr>
          <a:lstStyle/>
          <a:p>
            <a:r>
              <a:rPr lang="en-NZ" dirty="0" smtClean="0"/>
              <a:t>Goal: gain insights about the use of the current system and to identify areas to enhance user experience and usability.</a:t>
            </a:r>
          </a:p>
          <a:p>
            <a:r>
              <a:rPr lang="en-NZ" dirty="0" smtClean="0"/>
              <a:t>My interest areas:</a:t>
            </a:r>
          </a:p>
          <a:p>
            <a:pPr lvl="1"/>
            <a:r>
              <a:rPr lang="en-NZ" dirty="0" smtClean="0"/>
              <a:t>User’s purpose</a:t>
            </a:r>
          </a:p>
          <a:p>
            <a:pPr lvl="1"/>
            <a:r>
              <a:rPr lang="en-NZ" dirty="0" smtClean="0"/>
              <a:t>Creation of information</a:t>
            </a:r>
          </a:p>
          <a:p>
            <a:pPr lvl="1"/>
            <a:r>
              <a:rPr lang="en-NZ" dirty="0" smtClean="0"/>
              <a:t>Suggestions of features</a:t>
            </a:r>
          </a:p>
          <a:p>
            <a:pPr lvl="1"/>
            <a:r>
              <a:rPr lang="en-NZ" dirty="0" smtClean="0"/>
              <a:t>Overall experience</a:t>
            </a:r>
            <a:endParaRPr lang="en-NZ" dirty="0"/>
          </a:p>
        </p:txBody>
      </p:sp>
    </p:spTree>
    <p:extLst>
      <p:ext uri="{BB962C8B-B14F-4D97-AF65-F5344CB8AC3E}">
        <p14:creationId xmlns:p14="http://schemas.microsoft.com/office/powerpoint/2010/main" val="17650083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Overall Experience</a:t>
            </a:r>
            <a:endParaRPr lang="en-NZ" dirty="0"/>
          </a:p>
        </p:txBody>
      </p:sp>
      <p:sp>
        <p:nvSpPr>
          <p:cNvPr id="3" name="Content Placeholder 2"/>
          <p:cNvSpPr>
            <a:spLocks noGrp="1"/>
          </p:cNvSpPr>
          <p:nvPr>
            <p:ph idx="1"/>
          </p:nvPr>
        </p:nvSpPr>
        <p:spPr/>
        <p:txBody>
          <a:bodyPr>
            <a:normAutofit lnSpcReduction="10000"/>
          </a:bodyPr>
          <a:lstStyle/>
          <a:p>
            <a:r>
              <a:rPr lang="en-NZ" dirty="0" smtClean="0"/>
              <a:t>“It needs some work”</a:t>
            </a:r>
          </a:p>
          <a:p>
            <a:r>
              <a:rPr lang="en-NZ" dirty="0" smtClean="0"/>
              <a:t>“It’s not user-friendly”</a:t>
            </a:r>
          </a:p>
          <a:p>
            <a:r>
              <a:rPr lang="en-NZ" dirty="0" smtClean="0"/>
              <a:t>“Frustrating”</a:t>
            </a:r>
          </a:p>
          <a:p>
            <a:r>
              <a:rPr lang="en-NZ" dirty="0" smtClean="0"/>
              <a:t> Would not “recommend its use”</a:t>
            </a:r>
          </a:p>
          <a:p>
            <a:r>
              <a:rPr lang="en-NZ" dirty="0" smtClean="0"/>
              <a:t>“Not much better than a glorified spreadsheet”</a:t>
            </a:r>
          </a:p>
          <a:p>
            <a:r>
              <a:rPr lang="en-NZ" dirty="0" smtClean="0"/>
              <a:t>“Does not meet our needs”</a:t>
            </a:r>
            <a:endParaRPr lang="en-NZ" dirty="0"/>
          </a:p>
        </p:txBody>
      </p:sp>
    </p:spTree>
    <p:extLst>
      <p:ext uri="{BB962C8B-B14F-4D97-AF65-F5344CB8AC3E}">
        <p14:creationId xmlns:p14="http://schemas.microsoft.com/office/powerpoint/2010/main" val="692309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Goals of the project</a:t>
            </a:r>
            <a:endParaRPr lang="en-NZ" dirty="0"/>
          </a:p>
        </p:txBody>
      </p:sp>
      <p:sp>
        <p:nvSpPr>
          <p:cNvPr id="3" name="Content Placeholder 2"/>
          <p:cNvSpPr>
            <a:spLocks noGrp="1"/>
          </p:cNvSpPr>
          <p:nvPr>
            <p:ph idx="1"/>
          </p:nvPr>
        </p:nvSpPr>
        <p:spPr/>
        <p:txBody>
          <a:bodyPr/>
          <a:lstStyle/>
          <a:p>
            <a:r>
              <a:rPr lang="en-NZ" dirty="0" smtClean="0"/>
              <a:t>Incorporate user experience</a:t>
            </a:r>
          </a:p>
          <a:p>
            <a:r>
              <a:rPr lang="en-NZ" dirty="0" smtClean="0"/>
              <a:t>Be user-friendly</a:t>
            </a:r>
          </a:p>
          <a:p>
            <a:r>
              <a:rPr lang="en-NZ" dirty="0" smtClean="0"/>
              <a:t>Enable a simplistic, intuitive process</a:t>
            </a:r>
          </a:p>
          <a:p>
            <a:r>
              <a:rPr lang="en-NZ" dirty="0" smtClean="0"/>
              <a:t>One site for internal and external users</a:t>
            </a:r>
          </a:p>
          <a:p>
            <a:r>
              <a:rPr lang="en-NZ" dirty="0" smtClean="0"/>
              <a:t>Flexible across industries</a:t>
            </a:r>
          </a:p>
          <a:p>
            <a:endParaRPr lang="en-NZ" dirty="0"/>
          </a:p>
        </p:txBody>
      </p:sp>
    </p:spTree>
    <p:extLst>
      <p:ext uri="{BB962C8B-B14F-4D97-AF65-F5344CB8AC3E}">
        <p14:creationId xmlns:p14="http://schemas.microsoft.com/office/powerpoint/2010/main" val="584635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Top Priority </a:t>
            </a:r>
            <a:r>
              <a:rPr lang="en-NZ" dirty="0"/>
              <a:t>T</a:t>
            </a:r>
            <a:r>
              <a:rPr lang="en-NZ" dirty="0" smtClean="0"/>
              <a:t>asks</a:t>
            </a:r>
            <a:endParaRPr lang="en-NZ" dirty="0"/>
          </a:p>
        </p:txBody>
      </p:sp>
      <p:sp>
        <p:nvSpPr>
          <p:cNvPr id="3" name="Content Placeholder 2"/>
          <p:cNvSpPr>
            <a:spLocks noGrp="1"/>
          </p:cNvSpPr>
          <p:nvPr>
            <p:ph idx="1"/>
          </p:nvPr>
        </p:nvSpPr>
        <p:spPr/>
        <p:txBody>
          <a:bodyPr>
            <a:normAutofit/>
          </a:bodyPr>
          <a:lstStyle/>
          <a:p>
            <a:r>
              <a:rPr lang="en-NZ" dirty="0" smtClean="0"/>
              <a:t>Main functionality tasks</a:t>
            </a:r>
          </a:p>
          <a:p>
            <a:pPr lvl="1"/>
            <a:r>
              <a:rPr lang="en-NZ" dirty="0" smtClean="0"/>
              <a:t>Creation of a database model</a:t>
            </a:r>
          </a:p>
          <a:p>
            <a:pPr lvl="1"/>
            <a:r>
              <a:rPr lang="en-NZ" dirty="0"/>
              <a:t>View all/your </a:t>
            </a:r>
            <a:r>
              <a:rPr lang="en-NZ" dirty="0" smtClean="0"/>
              <a:t>communications</a:t>
            </a:r>
          </a:p>
          <a:p>
            <a:pPr lvl="1"/>
            <a:r>
              <a:rPr lang="en-NZ" dirty="0" smtClean="0"/>
              <a:t>Add </a:t>
            </a:r>
            <a:r>
              <a:rPr lang="en-NZ" dirty="0"/>
              <a:t>a</a:t>
            </a:r>
            <a:r>
              <a:rPr lang="en-NZ" dirty="0" smtClean="0"/>
              <a:t> communication</a:t>
            </a:r>
          </a:p>
          <a:p>
            <a:pPr lvl="1"/>
            <a:r>
              <a:rPr lang="en-NZ" dirty="0" smtClean="0"/>
              <a:t>Add an </a:t>
            </a:r>
            <a:r>
              <a:rPr lang="en-NZ" dirty="0"/>
              <a:t>a</a:t>
            </a:r>
            <a:r>
              <a:rPr lang="en-NZ" dirty="0" smtClean="0"/>
              <a:t>ction against a communication</a:t>
            </a:r>
          </a:p>
          <a:p>
            <a:pPr lvl="1"/>
            <a:r>
              <a:rPr lang="en-NZ" dirty="0" smtClean="0"/>
              <a:t>Log into the system</a:t>
            </a:r>
            <a:endParaRPr lang="en-NZ" dirty="0"/>
          </a:p>
        </p:txBody>
      </p:sp>
    </p:spTree>
    <p:extLst>
      <p:ext uri="{BB962C8B-B14F-4D97-AF65-F5344CB8AC3E}">
        <p14:creationId xmlns:p14="http://schemas.microsoft.com/office/powerpoint/2010/main" val="10058730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My Designs</a:t>
            </a:r>
            <a:endParaRPr lang="en-NZ" dirty="0"/>
          </a:p>
        </p:txBody>
      </p:sp>
      <p:sp>
        <p:nvSpPr>
          <p:cNvPr id="3" name="Content Placeholder 2"/>
          <p:cNvSpPr>
            <a:spLocks noGrp="1"/>
          </p:cNvSpPr>
          <p:nvPr>
            <p:ph idx="1"/>
          </p:nvPr>
        </p:nvSpPr>
        <p:spPr/>
        <p:txBody>
          <a:bodyPr>
            <a:normAutofit lnSpcReduction="10000"/>
          </a:bodyPr>
          <a:lstStyle/>
          <a:p>
            <a:r>
              <a:rPr lang="en-NZ" dirty="0" smtClean="0"/>
              <a:t>Research into:</a:t>
            </a:r>
          </a:p>
          <a:p>
            <a:pPr lvl="1"/>
            <a:r>
              <a:rPr lang="en-NZ" dirty="0" smtClean="0"/>
              <a:t>User-friendliness</a:t>
            </a:r>
          </a:p>
          <a:p>
            <a:pPr lvl="1"/>
            <a:r>
              <a:rPr lang="en-NZ" dirty="0" smtClean="0"/>
              <a:t>What creates user experience</a:t>
            </a:r>
          </a:p>
          <a:p>
            <a:pPr lvl="1"/>
            <a:r>
              <a:rPr lang="en-NZ" dirty="0" smtClean="0"/>
              <a:t>Usability</a:t>
            </a:r>
          </a:p>
          <a:p>
            <a:r>
              <a:rPr lang="en-NZ" dirty="0" smtClean="0"/>
              <a:t>Opus’s current systems</a:t>
            </a:r>
          </a:p>
          <a:p>
            <a:r>
              <a:rPr lang="en-NZ" dirty="0" smtClean="0"/>
              <a:t>Available online solutions</a:t>
            </a:r>
          </a:p>
        </p:txBody>
      </p:sp>
      <p:pic>
        <p:nvPicPr>
          <p:cNvPr id="4" name="Picture 3"/>
          <p:cNvPicPr>
            <a:picLocks noChangeAspect="1"/>
          </p:cNvPicPr>
          <p:nvPr/>
        </p:nvPicPr>
        <p:blipFill>
          <a:blip r:embed="rId3"/>
          <a:stretch>
            <a:fillRect/>
          </a:stretch>
        </p:blipFill>
        <p:spPr>
          <a:xfrm>
            <a:off x="7154525" y="2733694"/>
            <a:ext cx="4227473" cy="2890492"/>
          </a:xfrm>
          <a:prstGeom prst="rect">
            <a:avLst/>
          </a:prstGeom>
        </p:spPr>
      </p:pic>
    </p:spTree>
    <p:extLst>
      <p:ext uri="{BB962C8B-B14F-4D97-AF65-F5344CB8AC3E}">
        <p14:creationId xmlns:p14="http://schemas.microsoft.com/office/powerpoint/2010/main" val="26941534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Designs</a:t>
            </a:r>
            <a:endParaRPr lang="en-GB" dirty="0"/>
          </a:p>
        </p:txBody>
      </p:sp>
      <p:pic>
        <p:nvPicPr>
          <p:cNvPr id="4" name="Picture 3"/>
          <p:cNvPicPr>
            <a:picLocks noChangeAspect="1"/>
          </p:cNvPicPr>
          <p:nvPr/>
        </p:nvPicPr>
        <p:blipFill rotWithShape="1">
          <a:blip r:embed="rId3"/>
          <a:srcRect l="1103" r="1503"/>
          <a:stretch/>
        </p:blipFill>
        <p:spPr>
          <a:xfrm>
            <a:off x="513626" y="2753133"/>
            <a:ext cx="5000473" cy="3324610"/>
          </a:xfrm>
          <a:prstGeom prst="rect">
            <a:avLst/>
          </a:prstGeom>
        </p:spPr>
      </p:pic>
      <p:pic>
        <p:nvPicPr>
          <p:cNvPr id="5" name="Picture 4"/>
          <p:cNvPicPr>
            <a:picLocks noChangeAspect="1"/>
          </p:cNvPicPr>
          <p:nvPr/>
        </p:nvPicPr>
        <p:blipFill rotWithShape="1">
          <a:blip r:embed="rId4"/>
          <a:srcRect l="8735" r="7624" b="5586"/>
          <a:stretch/>
        </p:blipFill>
        <p:spPr>
          <a:xfrm>
            <a:off x="6213858" y="2283762"/>
            <a:ext cx="5372677" cy="4263353"/>
          </a:xfrm>
          <a:prstGeom prst="rect">
            <a:avLst/>
          </a:prstGeom>
        </p:spPr>
      </p:pic>
    </p:spTree>
    <p:extLst>
      <p:ext uri="{BB962C8B-B14F-4D97-AF65-F5344CB8AC3E}">
        <p14:creationId xmlns:p14="http://schemas.microsoft.com/office/powerpoint/2010/main" val="5198663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Custom 7">
      <a:dk1>
        <a:srgbClr val="7B7B7B"/>
      </a:dk1>
      <a:lt1>
        <a:sysClr val="window" lastClr="FFFFFF"/>
      </a:lt1>
      <a:dk2>
        <a:srgbClr val="5C5C5C"/>
      </a:dk2>
      <a:lt2>
        <a:srgbClr val="969696"/>
      </a:lt2>
      <a:accent1>
        <a:srgbClr val="FF0000"/>
      </a:accent1>
      <a:accent2>
        <a:srgbClr val="D75BCD"/>
      </a:accent2>
      <a:accent3>
        <a:srgbClr val="E54D86"/>
      </a:accent3>
      <a:accent4>
        <a:srgbClr val="DE4547"/>
      </a:accent4>
      <a:accent5>
        <a:srgbClr val="F16E40"/>
      </a:accent5>
      <a:accent6>
        <a:srgbClr val="EB9C5A"/>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7AF46513-5B0D-4B03-9323-32F3F0BFC9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310</TotalTime>
  <Words>1172</Words>
  <Application>Microsoft Office PowerPoint</Application>
  <PresentationFormat>Widescreen</PresentationFormat>
  <Paragraphs>86</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Century Gothic</vt:lpstr>
      <vt:lpstr>Wingdings 2</vt:lpstr>
      <vt:lpstr>Quotable</vt:lpstr>
      <vt:lpstr>OpusCOMMS</vt:lpstr>
      <vt:lpstr>Company Overview</vt:lpstr>
      <vt:lpstr>Problem with existing OpusCOMMS</vt:lpstr>
      <vt:lpstr>User Feedback</vt:lpstr>
      <vt:lpstr>Overall Experience</vt:lpstr>
      <vt:lpstr>Goals of the project</vt:lpstr>
      <vt:lpstr>Top Priority Tasks</vt:lpstr>
      <vt:lpstr>My Designs</vt:lpstr>
      <vt:lpstr>Designs</vt:lpstr>
      <vt:lpstr>Live Demo</vt:lpstr>
      <vt:lpstr>Semester Two Plans</vt:lpstr>
      <vt:lpstr>Any Questions?</vt:lpstr>
    </vt:vector>
  </TitlesOfParts>
  <Company>AUT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Dannii Brown</dc:creator>
  <cp:lastModifiedBy>Dannii Joanne Brown</cp:lastModifiedBy>
  <cp:revision>28</cp:revision>
  <dcterms:created xsi:type="dcterms:W3CDTF">2015-07-13T03:02:03Z</dcterms:created>
  <dcterms:modified xsi:type="dcterms:W3CDTF">2015-10-27T21:11:22Z</dcterms:modified>
</cp:coreProperties>
</file>